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54" r:id="rId1"/>
    <p:sldMasterId id="2147484455" r:id="rId2"/>
    <p:sldMasterId id="2147484456" r:id="rId3"/>
    <p:sldMasterId id="2147484457" r:id="rId4"/>
    <p:sldMasterId id="2147484458" r:id="rId5"/>
    <p:sldMasterId id="2147484459" r:id="rId6"/>
    <p:sldMasterId id="2147484460" r:id="rId7"/>
    <p:sldMasterId id="2147484461" r:id="rId8"/>
  </p:sldMasterIdLst>
  <p:notesMasterIdLst>
    <p:notesMasterId r:id="rId16"/>
  </p:notesMasterIdLst>
  <p:handoutMasterIdLst>
    <p:handoutMasterId r:id="rId17"/>
  </p:handoutMasterIdLst>
  <p:sldIdLst>
    <p:sldId id="256" r:id="rId9"/>
    <p:sldId id="370" r:id="rId10"/>
    <p:sldId id="371" r:id="rId11"/>
    <p:sldId id="257" r:id="rId12"/>
    <p:sldId id="374" r:id="rId13"/>
    <p:sldId id="372" r:id="rId14"/>
    <p:sldId id="347" r:id="rId15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0" autoAdjust="0"/>
    <p:restoredTop sz="83424" autoAdjust="0"/>
  </p:normalViewPr>
  <p:slideViewPr>
    <p:cSldViewPr snapToObjects="1">
      <p:cViewPr varScale="1">
        <p:scale>
          <a:sx n="164" d="100"/>
          <a:sy n="164" d="100"/>
        </p:scale>
        <p:origin x="1596" y="96"/>
      </p:cViewPr>
      <p:guideLst>
        <p:guide orient="horz" pos="2151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0" d="100"/>
          <a:sy n="60" d="100"/>
        </p:scale>
        <p:origin x="3283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A128E8-B445-4AA9-897B-145F10E372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3FADEF-8B27-46B3-A100-BA176C6F0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E395-9EBF-4D11-94E9-C71AB65322B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BDB33-3441-44B5-8EF5-4045B94B7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A8330-89AB-45D4-9FFD-E7ED1C7FAA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4F103-0090-4652-AEA1-E41AA8283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039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79ED8-5EDE-4D9C-B624-CDA5D416B8B8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2F8FD-5CEE-4534-B84C-92933922B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290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64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7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141663"/>
            <a:ext cx="9144000" cy="2232025"/>
          </a:xfrm>
          <a:prstGeom prst="rect">
            <a:avLst/>
          </a:prstGeom>
          <a:gradFill rotWithShape="1">
            <a:gsLst>
              <a:gs pos="0">
                <a:srgbClr val="004386">
                  <a:gamma/>
                  <a:shade val="86275"/>
                  <a:invGamma/>
                </a:srgbClr>
              </a:gs>
              <a:gs pos="100000">
                <a:srgbClr val="004386">
                  <a:alpha val="70000"/>
                </a:srgbClr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973" y="6496844"/>
            <a:ext cx="17557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Italic"/>
                <a:cs typeface="Italic"/>
              </a:rPr>
              <a:t>정보통신공학과</a:t>
            </a:r>
            <a:endParaRPr kumimoji="0" lang="ko-KR" altLang="en-GB" sz="1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Italic"/>
              <a:cs typeface="Italic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19063" y="161925"/>
            <a:ext cx="13589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07-3D-COM-ISB-02</a:t>
            </a:r>
            <a:endParaRPr kumimoji="0" lang="ko-KR" altLang="en-US" sz="1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496844"/>
            <a:ext cx="936178" cy="3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7989" y="4078289"/>
            <a:ext cx="8641373" cy="1273175"/>
          </a:xfrm>
          <a:ln algn="ctr"/>
        </p:spPr>
        <p:txBody>
          <a:bodyPr anchor="ctr"/>
          <a:lstStyle>
            <a:lvl1pPr marL="0" indent="0">
              <a:spcBef>
                <a:spcPct val="0"/>
              </a:spcBef>
              <a:buFontTx/>
              <a:buNone/>
              <a:defRPr sz="2800" b="0" smtClean="0">
                <a:solidFill>
                  <a:schemeClr val="bg1"/>
                </a:solidFill>
                <a:latin typeface="Century Gothic" pitchFamily="34" charset="0"/>
                <a:ea typeface="휴먼엑스포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17989" y="3141664"/>
            <a:ext cx="8641373" cy="936625"/>
          </a:xfrm>
        </p:spPr>
        <p:txBody>
          <a:bodyPr/>
          <a:lstStyle>
            <a:lvl1pPr>
              <a:defRPr sz="4400" b="0" smtClean="0">
                <a:effectLst/>
                <a:latin typeface="Century Gothic" pitchFamily="34" charset="0"/>
                <a:ea typeface="휴먼엑스포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2910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0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5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9626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1523" cy="59626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97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170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3" y="6500813"/>
            <a:ext cx="7921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11" descr="S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6500813"/>
            <a:ext cx="11477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06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241846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4908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125855"/>
            <a:ext cx="8642985" cy="51123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451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310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7908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386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44462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052513"/>
            <a:ext cx="4044462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3827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470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634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548572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748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21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62414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8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gradFill rotWithShape="1">
            <a:gsLst>
              <a:gs pos="0">
                <a:srgbClr val="004386">
                  <a:gamma/>
                  <a:shade val="86275"/>
                  <a:invGamma/>
                </a:srgbClr>
              </a:gs>
              <a:gs pos="100000">
                <a:srgbClr val="004386">
                  <a:alpha val="70000"/>
                </a:srgbClr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955"/>
            <a:ext cx="8229600" cy="49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7500" y="1125855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2025" y="6453505"/>
            <a:ext cx="213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0"/>
            <a:ext cx="2895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fontAlgn="auto" hangingPunct="0">
              <a:spcBef>
                <a:spcPts val="0"/>
              </a:spcBef>
              <a:spcAft>
                <a:spcPts val="0"/>
              </a:spcAft>
              <a:defRPr kumimoji="0" sz="1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pic>
        <p:nvPicPr>
          <p:cNvPr id="8202" name="그림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95" y="6501130"/>
            <a:ext cx="792480" cy="27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  <p:sldLayoutId id="2147484435" r:id="rId2"/>
    <p:sldLayoutId id="2147484436" r:id="rId3"/>
    <p:sldLayoutId id="2147484437" r:id="rId4"/>
    <p:sldLayoutId id="2147484438" r:id="rId5"/>
    <p:sldLayoutId id="2147484439" r:id="rId6"/>
    <p:sldLayoutId id="2147484440" r:id="rId7"/>
    <p:sldLayoutId id="2147484441" r:id="rId8"/>
    <p:sldLayoutId id="2147484442" r:id="rId9"/>
    <p:sldLayoutId id="2147484443" r:id="rId10"/>
    <p:sldLayoutId id="2147484444" r:id="rId11"/>
    <p:sldLayoutId id="2147484445" r:id="rId12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9pPr>
    </p:titleStyle>
    <p:bodyStyle>
      <a:lvl1pPr marL="265113" indent="-265113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28650" indent="-1841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982663" indent="-174625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339850" indent="-1778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700213" indent="-17621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1B203-815F-4D6D-A655-2DF0078F06E6}"/>
              </a:ext>
            </a:extLst>
          </p:cNvPr>
          <p:cNvSpPr/>
          <p:nvPr/>
        </p:nvSpPr>
        <p:spPr bwMode="auto">
          <a:xfrm>
            <a:off x="0" y="3141980"/>
            <a:ext cx="9144000" cy="223123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D2CD9DD-BF69-489C-93D9-C1EC5BD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1980"/>
            <a:ext cx="9118155" cy="9372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9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B7- OP-AMP</a:t>
            </a:r>
            <a:r>
              <a:rPr lang="ko-KR" altLang="en-US" sz="39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를이용한기본증폭</a:t>
            </a:r>
            <a:r>
              <a:rPr lang="en-US" altLang="ko-KR" sz="39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[2]</a:t>
            </a:r>
            <a:endParaRPr lang="ko-KR" altLang="en-US" sz="39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053CFDA5-F7CD-4EC5-ACA4-DEC930D0A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4874" y="4149080"/>
            <a:ext cx="54232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인하대학교 정보통신공학과</a:t>
            </a: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2019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학기 정보통신기초설계실습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( ICE2007 - 002/003/004/005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분반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31" y="176331"/>
            <a:ext cx="5255153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실험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: </a:t>
            </a:r>
            <a:r>
              <a:rPr lang="ko-KR" altLang="en-US" sz="3600" dirty="0" err="1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저역</a:t>
            </a: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통과필터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(1)</a:t>
            </a:r>
            <a:endParaRPr sz="340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F92EDDC-D015-4689-8655-0D4F7F82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96" y="1246117"/>
            <a:ext cx="6187205" cy="37711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359BE2-F84B-49B7-BA5C-36F25F39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3" y="4149080"/>
            <a:ext cx="3389057" cy="23467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63EFB2-33ED-4727-BA84-0A0E58A5B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635" y="1124744"/>
            <a:ext cx="3352754" cy="15841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B73731-630D-430D-9083-4C86BF77F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736629"/>
            <a:ext cx="3600293" cy="23733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44C392-0BBD-437B-97C0-998A9582CCCF}"/>
              </a:ext>
            </a:extLst>
          </p:cNvPr>
          <p:cNvSpPr/>
          <p:nvPr/>
        </p:nvSpPr>
        <p:spPr>
          <a:xfrm>
            <a:off x="17647" y="1124744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그림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6-1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저역통과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4B7775-E499-4B68-AC5F-E57A461B1911}"/>
              </a:ext>
            </a:extLst>
          </p:cNvPr>
          <p:cNvSpPr/>
          <p:nvPr/>
        </p:nvSpPr>
        <p:spPr>
          <a:xfrm>
            <a:off x="5834592" y="6156012"/>
            <a:ext cx="298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그림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6-2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저역통과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5280484-459A-4C29-A528-7CCE92C1DC8F}"/>
              </a:ext>
            </a:extLst>
          </p:cNvPr>
          <p:cNvSpPr/>
          <p:nvPr/>
        </p:nvSpPr>
        <p:spPr bwMode="auto">
          <a:xfrm>
            <a:off x="7164288" y="4359571"/>
            <a:ext cx="504056" cy="50959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0633D07-089C-4A7C-91A2-F1078F504C39}"/>
              </a:ext>
            </a:extLst>
          </p:cNvPr>
          <p:cNvSpPr/>
          <p:nvPr/>
        </p:nvSpPr>
        <p:spPr bwMode="auto">
          <a:xfrm>
            <a:off x="7668344" y="5814556"/>
            <a:ext cx="720080" cy="4227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69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4A009E-66A9-407E-8B80-B5F03149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95" y="865604"/>
            <a:ext cx="5955848" cy="6002359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C1FD6339-135F-4644-984E-23C4D71FC5F2}"/>
              </a:ext>
            </a:extLst>
          </p:cNvPr>
          <p:cNvSpPr txBox="1">
            <a:spLocks/>
          </p:cNvSpPr>
          <p:nvPr/>
        </p:nvSpPr>
        <p:spPr bwMode="auto">
          <a:xfrm>
            <a:off x="81732" y="176331"/>
            <a:ext cx="5426372" cy="56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ko-KR" altLang="en-US" sz="3600" kern="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실험</a:t>
            </a:r>
            <a:r>
              <a:rPr lang="en-US" altLang="ko-KR" sz="3600" kern="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: </a:t>
            </a:r>
            <a:r>
              <a:rPr lang="ko-KR" altLang="en-US" sz="3600" kern="0" dirty="0" err="1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저역</a:t>
            </a:r>
            <a:r>
              <a:rPr lang="ko-KR" altLang="en-US" sz="3600" kern="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통과필터</a:t>
            </a:r>
            <a:r>
              <a:rPr lang="en-US" altLang="ko-KR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(2)</a:t>
            </a:r>
            <a:endParaRPr lang="ko-KR" altLang="en-US" sz="3400" kern="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91795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32" y="176331"/>
            <a:ext cx="571440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실험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: </a:t>
            </a:r>
            <a:r>
              <a:rPr lang="ko-KR" altLang="en-US" sz="3600" dirty="0" err="1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저역</a:t>
            </a: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통과필터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(3)</a:t>
            </a:r>
            <a:endParaRPr lang="ko-KR" altLang="en-US" sz="340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5BD25F-70F3-4266-A507-DDDFA2A7AFEB}"/>
              </a:ext>
            </a:extLst>
          </p:cNvPr>
          <p:cNvSpPr/>
          <p:nvPr/>
        </p:nvSpPr>
        <p:spPr>
          <a:xfrm>
            <a:off x="28064" y="980728"/>
            <a:ext cx="9100240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그림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6-1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 회로를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구성하시오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= 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= 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= 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= 10 </a:t>
            </a:r>
            <a:r>
              <a:rPr lang="en-US" altLang="ko-KR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kΩ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으로 하고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전원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 V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-5V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연결하시오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교류 입력은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100Hz, 1V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로 설정하고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OP Amp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 출력을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오실로스코우프로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관측하시오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※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 의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사 항</a:t>
            </a:r>
            <a:endParaRPr lang="en-US" altLang="ko-KR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양전원</a:t>
            </a:r>
            <a:r>
              <a:rPr lang="en-US" altLang="ko-KR" dirty="0"/>
              <a:t>(Bi-polar)</a:t>
            </a:r>
            <a:r>
              <a:rPr lang="ko-KR" altLang="en-US" dirty="0"/>
              <a:t> 결선 방법</a:t>
            </a:r>
            <a:endParaRPr lang="en-US" altLang="ko-KR" dirty="0"/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전쇼트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Short ) / </a:t>
            </a:r>
            <a:r>
              <a:rPr lang="ko-KR" altLang="en-US" dirty="0"/>
              <a:t>과전류 주의</a:t>
            </a:r>
            <a:endParaRPr lang="en-US" altLang="ko-KR" dirty="0"/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신호발생기 및 </a:t>
            </a:r>
            <a:r>
              <a:rPr lang="en-US" altLang="ko-KR" dirty="0"/>
              <a:t>Scope</a:t>
            </a:r>
            <a:r>
              <a:rPr lang="ko-KR" altLang="en-US" dirty="0"/>
              <a:t>의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en-US" altLang="ko-KR" dirty="0"/>
              <a:t>Probe </a:t>
            </a:r>
            <a:r>
              <a:rPr lang="ko-KR" altLang="en-US" dirty="0" err="1"/>
              <a:t>연결시</a:t>
            </a:r>
            <a:r>
              <a:rPr lang="en-US" altLang="ko-KR" dirty="0"/>
              <a:t> </a:t>
            </a:r>
            <a:r>
              <a:rPr lang="ko-KR" altLang="en-US" dirty="0"/>
              <a:t>극성 주의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239AFD-6799-43FE-957F-4058DBC3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88" y="4145743"/>
            <a:ext cx="3048000" cy="21240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2A6094-5F49-4B72-9E2F-5C5E250E3E8A}"/>
              </a:ext>
            </a:extLst>
          </p:cNvPr>
          <p:cNvSpPr/>
          <p:nvPr/>
        </p:nvSpPr>
        <p:spPr>
          <a:xfrm>
            <a:off x="6068341" y="6256608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LM358</a:t>
            </a:r>
            <a:r>
              <a:rPr lang="ko-KR" altLang="en-US" sz="1400" b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핀배치도</a:t>
            </a:r>
            <a:endParaRPr lang="ko-KR" altLang="en-US"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32" y="176331"/>
            <a:ext cx="5786412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실험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 : </a:t>
            </a:r>
            <a:r>
              <a:rPr lang="ko-KR" altLang="en-US" sz="3600" dirty="0" err="1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저역</a:t>
            </a: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통과필터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(4)</a:t>
            </a:r>
            <a:endParaRPr lang="ko-KR" altLang="en-US" sz="340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5BD25F-70F3-4266-A507-DDDFA2A7AFEB}"/>
              </a:ext>
            </a:extLst>
          </p:cNvPr>
          <p:cNvSpPr/>
          <p:nvPr/>
        </p:nvSpPr>
        <p:spPr>
          <a:xfrm>
            <a:off x="100072" y="980728"/>
            <a:ext cx="9028232" cy="252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2) Vo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출력의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peak-to-peak value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를 측정하여 표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6-1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기록하시오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또 이 때의 입력 값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(Vi)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도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오실로스코우프로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관측하여 기록하고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증폭기의 증폭도를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계산하시오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dirty="0"/>
          </a:p>
          <a:p>
            <a:pPr marL="168910" indent="-16891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3)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입력신호를 동기신호로 사용하고 입력과 출력을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오실로스코우프로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번갈아 관측하여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입력과 출력의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gain, 20log(Vo/Vi),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위상 관계를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살피시오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4)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주파수와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20Log(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V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o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/V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i)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의 상관관계 그래프를 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그리시오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5)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표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6-2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에 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C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 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en-US" altLang="ko-KR" i="1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C</a:t>
            </a:r>
            <a:r>
              <a:rPr lang="en-US" altLang="ko-KR" i="1" baseline="-25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uF</a:t>
            </a:r>
            <a:r>
              <a:rPr lang="el-GR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을 변화시켜 가며 위의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2),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3), 4)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 실험을 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반복하시오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8F66C-771F-4E7E-BF9E-55C926A95BF7}"/>
              </a:ext>
            </a:extLst>
          </p:cNvPr>
          <p:cNvSpPr/>
          <p:nvPr/>
        </p:nvSpPr>
        <p:spPr>
          <a:xfrm>
            <a:off x="138455" y="3705611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표 </a:t>
            </a:r>
            <a:r>
              <a:rPr lang="en-US" altLang="ko-KR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6-1. </a:t>
            </a:r>
            <a:r>
              <a:rPr lang="ko-KR" altLang="en-US" dirty="0" err="1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저역통과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필터</a:t>
            </a: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0F7B75-425A-434E-BDA4-F15586038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51517"/>
              </p:ext>
            </p:extLst>
          </p:nvPr>
        </p:nvGraphicFramePr>
        <p:xfrm>
          <a:off x="231002" y="4074943"/>
          <a:ext cx="8589470" cy="2696718"/>
        </p:xfrm>
        <a:graphic>
          <a:graphicData uri="http://schemas.openxmlformats.org/drawingml/2006/table">
            <a:tbl>
              <a:tblPr/>
              <a:tblGrid>
                <a:gridCol w="1342284">
                  <a:extLst>
                    <a:ext uri="{9D8B030D-6E8A-4147-A177-3AD203B41FA5}">
                      <a16:colId xmlns:a16="http://schemas.microsoft.com/office/drawing/2014/main" val="3724448469"/>
                    </a:ext>
                  </a:extLst>
                </a:gridCol>
                <a:gridCol w="1252848">
                  <a:extLst>
                    <a:ext uri="{9D8B030D-6E8A-4147-A177-3AD203B41FA5}">
                      <a16:colId xmlns:a16="http://schemas.microsoft.com/office/drawing/2014/main" val="344563157"/>
                    </a:ext>
                  </a:extLst>
                </a:gridCol>
                <a:gridCol w="1670464">
                  <a:extLst>
                    <a:ext uri="{9D8B030D-6E8A-4147-A177-3AD203B41FA5}">
                      <a16:colId xmlns:a16="http://schemas.microsoft.com/office/drawing/2014/main" val="1017216802"/>
                    </a:ext>
                  </a:extLst>
                </a:gridCol>
                <a:gridCol w="1461656">
                  <a:extLst>
                    <a:ext uri="{9D8B030D-6E8A-4147-A177-3AD203B41FA5}">
                      <a16:colId xmlns:a16="http://schemas.microsoft.com/office/drawing/2014/main" val="2862457460"/>
                    </a:ext>
                  </a:extLst>
                </a:gridCol>
                <a:gridCol w="1461656">
                  <a:extLst>
                    <a:ext uri="{9D8B030D-6E8A-4147-A177-3AD203B41FA5}">
                      <a16:colId xmlns:a16="http://schemas.microsoft.com/office/drawing/2014/main" val="1861305005"/>
                    </a:ext>
                  </a:extLst>
                </a:gridCol>
                <a:gridCol w="1400562">
                  <a:extLst>
                    <a:ext uri="{9D8B030D-6E8A-4147-A177-3AD203B41FA5}">
                      <a16:colId xmlns:a16="http://schemas.microsoft.com/office/drawing/2014/main" val="3200955584"/>
                    </a:ext>
                  </a:extLst>
                </a:gridCol>
              </a:tblGrid>
              <a:tr h="31847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C</a:t>
                      </a:r>
                      <a:r>
                        <a:rPr lang="en-US" sz="20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</a:t>
                      </a:r>
                      <a:r>
                        <a:rPr lang="en-US" altLang="ko-KR" sz="20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C</a:t>
                      </a:r>
                      <a:r>
                        <a:rPr lang="en-US" altLang="ko-KR" sz="20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uF</a:t>
                      </a:r>
                      <a:r>
                        <a:rPr lang="el-G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el-GR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f</a:t>
                      </a:r>
                      <a:r>
                        <a:rPr lang="en-US" sz="20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in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(Hz</a:t>
                      </a:r>
                      <a:r>
                        <a:rPr lang="el-G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el-GR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출력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sz="1800" i="1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</a:t>
                      </a:r>
                      <a:r>
                        <a:rPr lang="en-US" sz="1800" i="1" baseline="-2500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o,p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-p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V)</a:t>
                      </a:r>
                      <a:endParaRPr lang="en-US" sz="18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이득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altLang="ko-KR" sz="18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</a:t>
                      </a:r>
                      <a:r>
                        <a:rPr lang="en-US" altLang="ko-KR" sz="18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</a:t>
                      </a:r>
                      <a:r>
                        <a:rPr lang="en-US" altLang="ko-KR" sz="18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/V</a:t>
                      </a:r>
                      <a:r>
                        <a:rPr lang="en-US" altLang="ko-KR" sz="18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en-US" altLang="ko-KR" sz="18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20Log(</a:t>
                      </a:r>
                      <a:r>
                        <a:rPr lang="en-US" sz="18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</a:t>
                      </a:r>
                      <a:r>
                        <a:rPr lang="en-US" sz="1800" i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/V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en-US" sz="18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위상차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325684"/>
                  </a:ext>
                </a:extLst>
              </a:tr>
              <a:tr h="318478">
                <a:tc rowSpan="5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0.033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100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계산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계산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 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421389"/>
                  </a:ext>
                </a:extLst>
              </a:tr>
              <a:tr h="318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200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en-US" altLang="ko-KR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X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456261"/>
                  </a:ext>
                </a:extLst>
              </a:tr>
              <a:tr h="318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…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en-US" altLang="ko-KR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X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720194"/>
                  </a:ext>
                </a:extLst>
              </a:tr>
              <a:tr h="318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1400Hz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en-US" altLang="ko-KR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X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984858"/>
                  </a:ext>
                </a:extLst>
              </a:tr>
              <a:tr h="319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1500Hz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endParaRPr lang="ko-KR" altLang="en-US" sz="2000"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 </a:t>
                      </a:r>
                      <a:r>
                        <a:rPr lang="en-US" altLang="ko-KR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X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240" marR="15240" marT="15240" marB="1524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546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36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533FD-D4B8-4342-A5F9-CC39AE4FA49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32" y="176331"/>
            <a:ext cx="5426372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실험</a:t>
            </a:r>
            <a:r>
              <a:rPr lang="en-US" altLang="ko-KR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 : </a:t>
            </a:r>
            <a:r>
              <a:rPr lang="ko-KR" altLang="en-US" sz="3600" dirty="0" err="1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저역</a:t>
            </a:r>
            <a:r>
              <a:rPr lang="ko-KR" altLang="en-US" sz="36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통과필터</a:t>
            </a:r>
            <a:r>
              <a:rPr lang="en-US" altLang="ko-KR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(5)</a:t>
            </a:r>
            <a:endParaRPr sz="3400" dirty="0">
              <a:solidFill>
                <a:schemeClr val="tx1"/>
              </a:solidFill>
              <a:latin typeface="HY헤드라인M"/>
              <a:cs typeface="HY헤드라인M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FA9F-E65D-4E15-9097-788FDC47C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02025" y="6697042"/>
            <a:ext cx="2133600" cy="260350"/>
          </a:xfrm>
        </p:spPr>
        <p:txBody>
          <a:bodyPr/>
          <a:lstStyle/>
          <a:p>
            <a:fld id="{A2F537A7-7280-4512-A20E-70ABCB7F63CC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78AC9B-DCC0-4C06-8708-81F318E0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" y="973428"/>
            <a:ext cx="4210050" cy="2790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6F3EBF-5AA8-462D-9B07-0591CF2E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01" y="3207742"/>
            <a:ext cx="2828925" cy="552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41EAE7-C034-4DBE-ACE3-69AB75315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070" y="998103"/>
            <a:ext cx="3916617" cy="2845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0CA03D-D75C-4F10-95A9-86BA10B8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587" y="2972841"/>
            <a:ext cx="2705100" cy="590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FB27F9-876B-4C97-95FE-A03659660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49806"/>
            <a:ext cx="4448175" cy="2543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994459-73CA-4596-8C10-B8EA0CE41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650" y="6107248"/>
            <a:ext cx="3057525" cy="5810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33AFCC-25C7-45AE-B268-A2DCB3AE0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550" y="3889013"/>
            <a:ext cx="3981450" cy="2952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391B2C-05F3-43C4-8E3E-F178098B1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4951" y="6369514"/>
            <a:ext cx="2705100" cy="4476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5378D9-DA19-445A-803D-A69BA646F581}"/>
              </a:ext>
            </a:extLst>
          </p:cNvPr>
          <p:cNvSpPr/>
          <p:nvPr/>
        </p:nvSpPr>
        <p:spPr bwMode="auto">
          <a:xfrm>
            <a:off x="34153" y="990007"/>
            <a:ext cx="346787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400Hz CH1 : 1.98V, CH2 : 3.68V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A9FDEE-483A-4DC8-8543-A604527C98BF}"/>
              </a:ext>
            </a:extLst>
          </p:cNvPr>
          <p:cNvSpPr/>
          <p:nvPr/>
        </p:nvSpPr>
        <p:spPr bwMode="auto">
          <a:xfrm>
            <a:off x="5215460" y="998103"/>
            <a:ext cx="324497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600Hz CH1 : 2.0V, CH2 : 2.88V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6822F4-9EFC-4F4B-8D2A-D25FB14F5F7D}"/>
              </a:ext>
            </a:extLst>
          </p:cNvPr>
          <p:cNvSpPr/>
          <p:nvPr/>
        </p:nvSpPr>
        <p:spPr bwMode="auto">
          <a:xfrm>
            <a:off x="-15984" y="4142448"/>
            <a:ext cx="329184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900Hz CH1 : 2.0V, CH2 : 1.44V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2DBC44-AB1A-4ED4-8F33-B9BD4DA1BF06}"/>
              </a:ext>
            </a:extLst>
          </p:cNvPr>
          <p:cNvSpPr/>
          <p:nvPr/>
        </p:nvSpPr>
        <p:spPr bwMode="auto">
          <a:xfrm>
            <a:off x="5162550" y="3906388"/>
            <a:ext cx="3421434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1.3kHz CH1 : 2.0V, CH2 : 800mV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1013D65-2FA1-4C86-B374-B5BE593ED25E}"/>
              </a:ext>
            </a:extLst>
          </p:cNvPr>
          <p:cNvSpPr/>
          <p:nvPr/>
        </p:nvSpPr>
        <p:spPr bwMode="auto">
          <a:xfrm>
            <a:off x="3419872" y="998103"/>
            <a:ext cx="360040" cy="3681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22393F-A8C7-4EDE-B5D7-B903ED53D463}"/>
              </a:ext>
            </a:extLst>
          </p:cNvPr>
          <p:cNvSpPr/>
          <p:nvPr/>
        </p:nvSpPr>
        <p:spPr bwMode="auto">
          <a:xfrm>
            <a:off x="8302802" y="980728"/>
            <a:ext cx="360040" cy="3681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3D02B01-0164-4957-85D9-A77C1123E676}"/>
              </a:ext>
            </a:extLst>
          </p:cNvPr>
          <p:cNvSpPr/>
          <p:nvPr/>
        </p:nvSpPr>
        <p:spPr bwMode="auto">
          <a:xfrm>
            <a:off x="3111820" y="4130245"/>
            <a:ext cx="360040" cy="3681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latin typeface="굴림" pitchFamily="50" charset="-127"/>
                <a:ea typeface="굴림" pitchFamily="50" charset="-127"/>
              </a:rPr>
              <a:t>3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782B1A0-9796-40AF-A6AC-5F88847A55E7}"/>
              </a:ext>
            </a:extLst>
          </p:cNvPr>
          <p:cNvSpPr/>
          <p:nvPr/>
        </p:nvSpPr>
        <p:spPr bwMode="auto">
          <a:xfrm>
            <a:off x="8424428" y="3910453"/>
            <a:ext cx="360040" cy="3681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1" dirty="0">
                <a:latin typeface="굴림" pitchFamily="50" charset="-127"/>
                <a:ea typeface="굴림" pitchFamily="50" charset="-127"/>
              </a:rPr>
              <a:t>4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83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EF8A9B-0C26-4EE0-A34B-138B71A48748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99A2EF-2C39-48A2-A20F-23C789F0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91" y="155401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sz="36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질문  </a:t>
            </a:r>
            <a:r>
              <a:rPr lang="en-US" altLang="ko-KR" sz="3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B7- OP-AMP</a:t>
            </a:r>
            <a:r>
              <a:rPr lang="ko-KR" altLang="en-US" sz="3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를이용한기본증폭</a:t>
            </a:r>
            <a:r>
              <a:rPr lang="en-US" altLang="ko-KR" sz="3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[2]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9D1DC4-700E-4226-A354-D81E6E533B8A}"/>
              </a:ext>
            </a:extLst>
          </p:cNvPr>
          <p:cNvSpPr/>
          <p:nvPr/>
        </p:nvSpPr>
        <p:spPr>
          <a:xfrm>
            <a:off x="251520" y="1146340"/>
            <a:ext cx="8876784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Any Question ?</a:t>
            </a:r>
          </a:p>
          <a:p>
            <a:pPr>
              <a:lnSpc>
                <a:spcPct val="150000"/>
              </a:lnSpc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&lt; </a:t>
            </a:r>
            <a:r>
              <a:rPr lang="en-US" altLang="ko-KR" sz="2400" b="1" dirty="0"/>
              <a:t>7</a:t>
            </a:r>
            <a:r>
              <a:rPr lang="ko-KR" altLang="en-US" sz="2400" b="1" dirty="0"/>
              <a:t>주차 수업 공지 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수업 제목 </a:t>
            </a:r>
            <a:r>
              <a:rPr lang="en-US" altLang="ko-KR" dirty="0"/>
              <a:t>: 7)</a:t>
            </a:r>
            <a:r>
              <a:rPr lang="ko-KR" altLang="en-US" dirty="0"/>
              <a:t> </a:t>
            </a:r>
            <a:r>
              <a:rPr lang="en-US" altLang="ko-KR" dirty="0"/>
              <a:t>B9 -</a:t>
            </a:r>
            <a:r>
              <a:rPr lang="ko-KR" altLang="en-US" dirty="0"/>
              <a:t>다이오드의 특성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수업 내용 </a:t>
            </a:r>
            <a:r>
              <a:rPr lang="en-US" altLang="ko-KR" dirty="0"/>
              <a:t>: </a:t>
            </a:r>
            <a:r>
              <a:rPr lang="ko-KR" altLang="en-US" b="1" dirty="0"/>
              <a:t> 다이오드의 </a:t>
            </a:r>
            <a:r>
              <a:rPr lang="en-US" altLang="ko-KR" b="1" dirty="0"/>
              <a:t>V-I</a:t>
            </a:r>
            <a:r>
              <a:rPr lang="ko-KR" altLang="en-US" b="1" dirty="0"/>
              <a:t> 특성</a:t>
            </a:r>
            <a:r>
              <a:rPr lang="ko-KR" altLang="en-US" dirty="0"/>
              <a:t> 및 정류회로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과제 : </a:t>
            </a:r>
            <a:r>
              <a:rPr lang="en-US" altLang="ko-KR" dirty="0"/>
              <a:t>6</a:t>
            </a:r>
            <a:r>
              <a:rPr lang="ko-KR" altLang="en-US" dirty="0"/>
              <a:t>주차 결과 보고서 (</a:t>
            </a:r>
            <a:r>
              <a:rPr lang="en-US" altLang="ko-KR" dirty="0"/>
              <a:t>O</a:t>
            </a:r>
            <a:r>
              <a:rPr lang="ko-KR" altLang="en-US" dirty="0"/>
              <a:t>), </a:t>
            </a:r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 </a:t>
            </a:r>
            <a:r>
              <a:rPr lang="ko-KR" altLang="en-US" dirty="0"/>
              <a:t>예비 보고서(</a:t>
            </a:r>
            <a:r>
              <a:rPr lang="en-US" altLang="ko-KR" dirty="0"/>
              <a:t>O, </a:t>
            </a:r>
            <a:r>
              <a:rPr lang="en-US" altLang="ko-KR" dirty="0" err="1"/>
              <a:t>BlackBoard</a:t>
            </a:r>
            <a:r>
              <a:rPr lang="ko-KR" altLang="en-US" dirty="0"/>
              <a:t>로 제출 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 주차 강의자료 </a:t>
            </a:r>
            <a:r>
              <a:rPr lang="en-US" altLang="ko-KR" dirty="0"/>
              <a:t>: </a:t>
            </a:r>
            <a:r>
              <a:rPr lang="ko-KR" altLang="en-US" dirty="0"/>
              <a:t>공지 예정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>
                <a:latin typeface="+mn-ea"/>
              </a:rPr>
              <a:t>필기시험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예정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일시 장소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15주차 </a:t>
            </a:r>
            <a:r>
              <a:rPr lang="en-US" altLang="ko-KR" dirty="0">
                <a:latin typeface="+mn-ea"/>
              </a:rPr>
              <a:t>2019.12.11.(</a:t>
            </a:r>
            <a:r>
              <a:rPr lang="ko-KR" altLang="en-US" dirty="0">
                <a:latin typeface="+mn-ea"/>
              </a:rPr>
              <a:t>수</a:t>
            </a:r>
            <a:r>
              <a:rPr lang="en-US" altLang="ko-KR" dirty="0">
                <a:latin typeface="+mn-ea"/>
              </a:rPr>
              <a:t>) 6:00pm, </a:t>
            </a:r>
            <a:r>
              <a:rPr lang="ko-KR" altLang="en-US" dirty="0">
                <a:latin typeface="+mn-ea"/>
              </a:rPr>
              <a:t>하</a:t>
            </a:r>
            <a:r>
              <a:rPr lang="en-US" altLang="ko-KR" dirty="0">
                <a:latin typeface="+mn-ea"/>
              </a:rPr>
              <a:t>-230 &amp; </a:t>
            </a:r>
            <a:r>
              <a:rPr lang="ko-KR" altLang="en-US" dirty="0">
                <a:latin typeface="+mn-ea"/>
              </a:rPr>
              <a:t>하</a:t>
            </a:r>
            <a:r>
              <a:rPr lang="en-US" altLang="ko-KR" dirty="0">
                <a:latin typeface="+mn-ea"/>
              </a:rPr>
              <a:t>-232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7. 2019-2</a:t>
            </a:r>
            <a:r>
              <a:rPr lang="ko-KR" altLang="ko-KR" dirty="0" err="1"/>
              <a:t>학기「학기</a:t>
            </a:r>
            <a:r>
              <a:rPr lang="ko-KR" altLang="ko-KR" dirty="0"/>
              <a:t> 중 </a:t>
            </a:r>
            <a:r>
              <a:rPr lang="ko-KR" altLang="ko-KR" dirty="0" err="1"/>
              <a:t>강의진단」시행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E7539E-103E-44BD-B47C-05CD931505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537A7-7280-4512-A20E-70ABCB7F63C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59323"/>
      </p:ext>
    </p:extLst>
  </p:cSld>
  <p:clrMapOvr>
    <a:masterClrMapping/>
  </p:clrMapOvr>
</p:sld>
</file>

<file path=ppt/theme/theme1.xml><?xml version="1.0" encoding="utf-8"?>
<a:theme xmlns:a="http://schemas.openxmlformats.org/drawingml/2006/main" name="Report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13544</TotalTime>
  <Pages>16</Pages>
  <Words>247</Words>
  <Characters>0</Characters>
  <Application>Microsoft Office PowerPoint</Application>
  <DocSecurity>0</DocSecurity>
  <PresentationFormat>화면 슬라이드 쇼(4:3)</PresentationFormat>
  <Lines>0</Lines>
  <Paragraphs>83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7</vt:i4>
      </vt:variant>
    </vt:vector>
  </HeadingPairs>
  <TitlesOfParts>
    <vt:vector size="22" baseType="lpstr">
      <vt:lpstr>HY헤드라인M</vt:lpstr>
      <vt:lpstr>굴림</vt:lpstr>
      <vt:lpstr>맑은 고딕</vt:lpstr>
      <vt:lpstr>바탕</vt:lpstr>
      <vt:lpstr>Arial</vt:lpstr>
      <vt:lpstr>Century Gothic</vt:lpstr>
      <vt:lpstr>Times New Roman</vt:lpstr>
      <vt:lpstr>Report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B7- OP-AMP를이용한기본증폭[2]</vt:lpstr>
      <vt:lpstr>실험1 : 저역 통과필터(1)</vt:lpstr>
      <vt:lpstr>PowerPoint 프레젠테이션</vt:lpstr>
      <vt:lpstr>실험1 : 저역 통과필터 (3)</vt:lpstr>
      <vt:lpstr>실험1 : 저역 통과필터 (4)</vt:lpstr>
      <vt:lpstr>실험3 : 저역 통과필터 (5)</vt:lpstr>
      <vt:lpstr>PowerPoint 프레젠테이션</vt:lpstr>
    </vt:vector>
  </TitlesOfParts>
  <Company>inha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spice 사용법</dc:title>
  <dc:creator>이상곤</dc:creator>
  <cp:lastModifiedBy>상곤 이</cp:lastModifiedBy>
  <cp:revision>312</cp:revision>
  <cp:lastPrinted>2019-02-28T01:57:48Z</cp:lastPrinted>
  <dcterms:modified xsi:type="dcterms:W3CDTF">2019-10-07T01:49:58Z</dcterms:modified>
</cp:coreProperties>
</file>